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sldIdLst>
    <p:sldId id="257" r:id="rId2"/>
    <p:sldId id="258" r:id="rId3"/>
    <p:sldId id="260" r:id="rId4"/>
    <p:sldId id="284" r:id="rId5"/>
    <p:sldId id="272" r:id="rId6"/>
    <p:sldId id="285" r:id="rId7"/>
    <p:sldId id="286" r:id="rId8"/>
    <p:sldId id="273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277" r:id="rId27"/>
    <p:sldId id="278" r:id="rId28"/>
    <p:sldId id="306" r:id="rId29"/>
    <p:sldId id="279" r:id="rId3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test\Desktop\1301065614_medic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876" y="0"/>
            <a:ext cx="9143999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 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1000100" y="967071"/>
            <a:ext cx="678661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b="1" dirty="0" smtClean="0"/>
          </a:p>
          <a:p>
            <a:endParaRPr lang="ru-RU" sz="4800" b="1" dirty="0" smtClean="0"/>
          </a:p>
          <a:p>
            <a:pPr algn="ctr"/>
            <a:r>
              <a:rPr lang="ru-RU" sz="3600" b="1" dirty="0" smtClean="0"/>
              <a:t>Тема: «Сестринская </a:t>
            </a:r>
            <a:r>
              <a:rPr lang="ru-RU" sz="3600" b="1" dirty="0" smtClean="0"/>
              <a:t>помощь при заболеваниях кишечника»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1075" y="38100"/>
            <a:ext cx="7696200" cy="914400"/>
          </a:xfrm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4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Введение </a:t>
            </a:r>
            <a:endParaRPr lang="ru-RU" sz="4000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371600"/>
            <a:ext cx="8229600" cy="4876800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/>
              <a:t>Актуальность темы определяется тем, что лечение заболеваний кишечника и функциональных нарушений является нелегкой задачей. Учитывая, что в развитии заболеваний участвуют многие факторы риска и нередко правильно устанавливается причина, а лечение часто оказывается неэффективным, эта проблема остается одной из актуальных проблем современной гастроэнтерологии. </a:t>
            </a:r>
          </a:p>
          <a:p>
            <a:pPr algn="just"/>
            <a:r>
              <a:rPr lang="ru-RU" sz="1800" dirty="0" smtClean="0"/>
              <a:t> Следует отметить, что патологии в большей степени подвержены как мужчины, так и женщины в возрасте от 20 до 40 лет.</a:t>
            </a:r>
            <a:endParaRPr lang="en-US" sz="1800" dirty="0" smtClean="0"/>
          </a:p>
          <a:p>
            <a:pPr algn="just"/>
            <a:r>
              <a:rPr lang="ru-RU" sz="1800" dirty="0" smtClean="0"/>
              <a:t>Система пищеварения находится под постоянным влиянием факторов внешней среды, в первую очередь характера питания, условий труда и быта.</a:t>
            </a:r>
          </a:p>
        </p:txBody>
      </p:sp>
      <p:pic>
        <p:nvPicPr>
          <p:cNvPr id="2052" name="Picture 4" descr="http://science.nationalgeographic.com/staticfiles/NGS/Shared/StaticFiles/Science/Images/Content/digestive-system-23974146-g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4503683"/>
            <a:ext cx="3714750" cy="2074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467600" cy="83820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Comic Sans MS" pitchFamily="66" charset="0"/>
              </a:rPr>
              <a:t>Хронические заболевания кишечника</a:t>
            </a:r>
            <a:endParaRPr lang="ru-RU" sz="4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2209800"/>
            <a:ext cx="4572000" cy="35052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FF0000"/>
                </a:solidFill>
              </a:rPr>
              <a:t>Хронический энтерит </a:t>
            </a:r>
            <a:r>
              <a:rPr lang="ru-RU" sz="2000" dirty="0" smtClean="0">
                <a:solidFill>
                  <a:schemeClr val="tx1"/>
                </a:solidFill>
              </a:rPr>
              <a:t>(</a:t>
            </a:r>
            <a:r>
              <a:rPr lang="ru-RU" sz="2000" dirty="0" err="1" smtClean="0">
                <a:solidFill>
                  <a:schemeClr val="tx1"/>
                </a:solidFill>
              </a:rPr>
              <a:t>enteritis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chronica</a:t>
            </a:r>
            <a:r>
              <a:rPr lang="ru-RU" sz="2000" dirty="0" smtClean="0">
                <a:solidFill>
                  <a:schemeClr val="tx1"/>
                </a:solidFill>
              </a:rPr>
              <a:t>) представляет собой длительно протекающее заболевание, при котором наблюдаются воспалительные и дистрофические изменения слизистой оболочки тонкой кишки, с нарушением моторной, секреторной, всасывательной и других функций кишечника. Заболевание протекает с ремиссиями и обострениями.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16386" name="Picture 2" descr="http://www.medzapros.ru/uploads/bolesni/Crohn_bow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2057400"/>
            <a:ext cx="3657600" cy="365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533400"/>
            <a:ext cx="8458200" cy="23622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FF0000"/>
                </a:solidFill>
              </a:rPr>
              <a:t>Хронический колит</a:t>
            </a:r>
            <a:r>
              <a:rPr lang="ru-RU" sz="2400" dirty="0" smtClean="0"/>
              <a:t> (</a:t>
            </a:r>
            <a:r>
              <a:rPr lang="ru-RU" sz="2400" dirty="0" err="1" smtClean="0"/>
              <a:t>colitis</a:t>
            </a:r>
            <a:r>
              <a:rPr lang="ru-RU" sz="2400" dirty="0" smtClean="0"/>
              <a:t> </a:t>
            </a:r>
            <a:r>
              <a:rPr lang="ru-RU" sz="2400" dirty="0" err="1" smtClean="0"/>
              <a:t>chronica</a:t>
            </a:r>
            <a:r>
              <a:rPr lang="ru-RU" sz="2400" dirty="0" smtClean="0"/>
              <a:t>) представляет собой воспалительно-дистрофическое заболевание толстой кишки, протекающее с морфологическими изменениями слизистой оболочки и нарушениями моторной, всасывательной и других функций толстого кишечника. Заболевание встречается у лиц любого возраста и пола.</a:t>
            </a:r>
            <a:endParaRPr lang="ru-RU" sz="2400" dirty="0"/>
          </a:p>
        </p:txBody>
      </p:sp>
      <p:pic>
        <p:nvPicPr>
          <p:cNvPr id="15362" name="Picture 2" descr="http://www.vitasite.ru/files/images/koli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352800"/>
            <a:ext cx="3457575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4" name="Picture 4" descr="http://www.tiensmed.ru/news/uimg/94/kolitis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3352800"/>
            <a:ext cx="4419600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3" name="Picture 7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7620000" cy="1066800"/>
          </a:xfrm>
        </p:spPr>
        <p:txBody>
          <a:bodyPr>
            <a:normAutofit/>
          </a:bodyPr>
          <a:lstStyle/>
          <a:p>
            <a:pPr lvl="0" algn="ctr"/>
            <a:r>
              <a:rPr lang="ru-RU" dirty="0" smtClean="0">
                <a:solidFill>
                  <a:schemeClr val="tx1"/>
                </a:solidFill>
                <a:latin typeface="Comic Sans MS" pitchFamily="66" charset="0"/>
              </a:rPr>
              <a:t>Этиология</a:t>
            </a:r>
            <a:endParaRPr lang="ru-RU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9100" y="1188983"/>
            <a:ext cx="4800600" cy="36576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 smtClean="0"/>
              <a:t>Причины развития хронического энтерита весьма разнообразны:</a:t>
            </a:r>
            <a:endParaRPr lang="ru-RU" dirty="0" smtClean="0"/>
          </a:p>
          <a:p>
            <a:pPr lvl="0" algn="just"/>
            <a:r>
              <a:rPr lang="ru-RU" dirty="0" smtClean="0"/>
              <a:t>Алиментарные нарушения;</a:t>
            </a:r>
          </a:p>
          <a:p>
            <a:pPr lvl="0" algn="just"/>
            <a:r>
              <a:rPr lang="ru-RU" dirty="0" err="1" smtClean="0"/>
              <a:t>Безрежимное</a:t>
            </a:r>
            <a:r>
              <a:rPr lang="ru-RU" dirty="0" smtClean="0"/>
              <a:t> питание;</a:t>
            </a:r>
          </a:p>
          <a:p>
            <a:pPr lvl="0" algn="just"/>
            <a:r>
              <a:rPr lang="ru-RU" dirty="0" smtClean="0"/>
              <a:t>Алкоголизм;</a:t>
            </a:r>
          </a:p>
          <a:p>
            <a:pPr lvl="0" algn="just"/>
            <a:r>
              <a:rPr lang="ru-RU" dirty="0" smtClean="0"/>
              <a:t>Интоксикация лекарственными и химическими веществами;</a:t>
            </a:r>
          </a:p>
          <a:p>
            <a:pPr lvl="0" algn="just"/>
            <a:r>
              <a:rPr lang="ru-RU" dirty="0" smtClean="0"/>
              <a:t>Врожденный дефицит ряда пищеварительных ферментов.</a:t>
            </a:r>
          </a:p>
          <a:p>
            <a:pPr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http://www.allwomens.ru/uploads/posts/2011-12/pravilnoe-pitanie-dlya-podrostko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13383" y="1371600"/>
            <a:ext cx="2667000" cy="2667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0" name="Picture 4" descr="http://livealong.ru/sites/default/files/imagecache/resizeimgpost-500-500/u53/2011/06/podrostkoviy_alkogoliz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4796659"/>
            <a:ext cx="30480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2" name="Picture 6" descr="http://www.megamedportal.ru/files/toksikologia/lekot1b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76597" y="4796659"/>
            <a:ext cx="28575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7" name="Picture 7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42900"/>
            <a:ext cx="5105400" cy="40386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 smtClean="0"/>
              <a:t>Причины развития хронического колита:</a:t>
            </a:r>
            <a:endParaRPr lang="ru-RU" dirty="0" smtClean="0"/>
          </a:p>
          <a:p>
            <a:pPr lvl="0" algn="just"/>
            <a:r>
              <a:rPr lang="ru-RU" dirty="0" smtClean="0"/>
              <a:t>Заболевание является результатом перенесенного острого колита;</a:t>
            </a:r>
          </a:p>
          <a:p>
            <a:pPr lvl="0" algn="just"/>
            <a:r>
              <a:rPr lang="ru-RU" dirty="0" smtClean="0"/>
              <a:t>Заболевание инфекционного происхождения (при бактериальной дизентерии, сальмонеллезе);</a:t>
            </a:r>
          </a:p>
          <a:p>
            <a:pPr lvl="0" algn="just"/>
            <a:r>
              <a:rPr lang="ru-RU" dirty="0" smtClean="0"/>
              <a:t>Паразитарные заболевания (например, гельминтозы);</a:t>
            </a:r>
          </a:p>
          <a:p>
            <a:pPr lvl="0" algn="just"/>
            <a:r>
              <a:rPr lang="ru-RU" dirty="0" smtClean="0"/>
              <a:t>Простейшие(кишечная амеба, </a:t>
            </a:r>
            <a:r>
              <a:rPr lang="ru-RU" dirty="0" err="1" smtClean="0"/>
              <a:t>лямблии</a:t>
            </a:r>
            <a:r>
              <a:rPr lang="ru-RU" dirty="0" smtClean="0"/>
              <a:t>);</a:t>
            </a:r>
          </a:p>
        </p:txBody>
      </p:sp>
      <p:pic>
        <p:nvPicPr>
          <p:cNvPr id="30722" name="Picture 2" descr="http://www.ayzdorov.ru/images/chto/salmonelle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4379" y="4501121"/>
            <a:ext cx="3069021" cy="2147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24" name="Picture 4" descr="http://spazmy.ru/content/uploads/2012/03/enterobio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7826" y="691712"/>
            <a:ext cx="2212848" cy="335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26" name="Picture 6" descr="http://www.ecomedufa.ru/uploads/pics/%D0%BB%D1%8F%D0%BC%D0%B1%D0%BB%D0%B8%D0%B8-%D0%B2-%D0%BF%D0%B5%D1%87%D0%B5%D0%BD%D0%B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2600" y="4511719"/>
            <a:ext cx="3390900" cy="21367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1" name="Picture 7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50" y="457200"/>
            <a:ext cx="5105400" cy="3886200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sz="3100" b="1" dirty="0" smtClean="0"/>
              <a:t>Предрасполагающими факторами  развития колита являются:</a:t>
            </a:r>
            <a:endParaRPr lang="ru-RU" sz="3100" dirty="0" smtClean="0"/>
          </a:p>
          <a:p>
            <a:pPr lvl="0" algn="just"/>
            <a:r>
              <a:rPr lang="ru-RU" sz="3100" dirty="0" smtClean="0"/>
              <a:t>Аномалии развития толстой кишки;</a:t>
            </a:r>
          </a:p>
          <a:p>
            <a:pPr lvl="0" algn="just"/>
            <a:r>
              <a:rPr lang="ru-RU" sz="3100" dirty="0" smtClean="0"/>
              <a:t>Атеросклеротические поражения сосудов кишечника (ишемический колит);</a:t>
            </a:r>
          </a:p>
          <a:p>
            <a:pPr lvl="0" algn="just"/>
            <a:r>
              <a:rPr lang="ru-RU" sz="3100" dirty="0" smtClean="0"/>
              <a:t>Облучение (радиационный колит);</a:t>
            </a:r>
          </a:p>
          <a:p>
            <a:pPr lvl="0" algn="just"/>
            <a:r>
              <a:rPr lang="ru-RU" sz="3100" dirty="0" smtClean="0"/>
              <a:t>Злоупотребление алкоголем;</a:t>
            </a:r>
          </a:p>
          <a:p>
            <a:pPr lvl="0" algn="just"/>
            <a:r>
              <a:rPr lang="ru-RU" sz="3100" dirty="0" smtClean="0"/>
              <a:t>Пищевая аллергия;</a:t>
            </a:r>
          </a:p>
          <a:p>
            <a:pPr lvl="0" algn="just"/>
            <a:r>
              <a:rPr lang="ru-RU" sz="3100" dirty="0" smtClean="0"/>
              <a:t>Длительный прием некоторых лекарственных средств.</a:t>
            </a:r>
          </a:p>
          <a:p>
            <a:endParaRPr lang="ru-RU" dirty="0"/>
          </a:p>
        </p:txBody>
      </p:sp>
      <p:pic>
        <p:nvPicPr>
          <p:cNvPr id="31746" name="Picture 2" descr="http://www.gnck.ru/images/colon_surgery/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93977" y="457200"/>
            <a:ext cx="312420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48" name="Picture 4" descr="http://www.medzapros.ru/uploads/bolesni/ischemic%20coliti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3315" y="4114801"/>
            <a:ext cx="3110985" cy="2571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50" name="Picture 6" descr="http://www.vetklinica.ru/image/priem_lekarstv_vo_vremja_bolezni_koshkibb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9202" y="4114801"/>
            <a:ext cx="3933264" cy="2571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7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Comic Sans MS" pitchFamily="66" charset="0"/>
              </a:rPr>
              <a:t>Патогенез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152400" y="1066800"/>
            <a:ext cx="4648200" cy="5410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b="1" dirty="0" smtClean="0"/>
              <a:t>Патогенез хронического энтерита:</a:t>
            </a:r>
            <a:endParaRPr lang="ru-RU" sz="1800" dirty="0" smtClean="0"/>
          </a:p>
          <a:p>
            <a:pPr lvl="0" algn="just"/>
            <a:r>
              <a:rPr lang="ru-RU" sz="1800" dirty="0" smtClean="0"/>
              <a:t>Непосредственное хроническое повреждающее воздействие этиологического фактора на стенку тонкой кишки (токсическое, раздражающее);</a:t>
            </a:r>
          </a:p>
          <a:p>
            <a:pPr lvl="0" algn="just"/>
            <a:r>
              <a:rPr lang="ru-RU" sz="1800" dirty="0" err="1" smtClean="0"/>
              <a:t>Дисбактериоз</a:t>
            </a:r>
            <a:r>
              <a:rPr lang="ru-RU" sz="1800" dirty="0" smtClean="0"/>
              <a:t>, сопровождающийся раздражением и токсическим действием на слизистую оболочку кишечной стенки ;</a:t>
            </a:r>
          </a:p>
          <a:p>
            <a:pPr lvl="0" algn="just"/>
            <a:r>
              <a:rPr lang="ru-RU" sz="1800" dirty="0" smtClean="0"/>
              <a:t>Действие бактериальных токсинов на слизистую оболочку кишечной стенки;</a:t>
            </a:r>
          </a:p>
          <a:p>
            <a:pPr lvl="0" algn="just"/>
            <a:r>
              <a:rPr lang="ru-RU" sz="1800" dirty="0" smtClean="0"/>
              <a:t>Нарушение функции системы иммунитета в целом и иммунной системы кишечника;</a:t>
            </a:r>
          </a:p>
          <a:p>
            <a:pPr algn="just"/>
            <a:r>
              <a:rPr lang="ru-RU" sz="1800" dirty="0" smtClean="0"/>
              <a:t>Нарушение моторной и всасывательной функций кишечника.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6" name="Picture 4" descr="http://www.medpanorama.ru/pic3/161_gastr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0538" y="4686300"/>
            <a:ext cx="342900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8" name="Picture 6" descr="http://g-help.ru/wp-content/uploads/2010/11/Disbakterio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2594" y="952500"/>
            <a:ext cx="2182988" cy="3467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8" name="Picture 10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95400" y="190500"/>
            <a:ext cx="6553200" cy="1295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/>
              <a:t>Патогенез хронического колита включает три основных звена:</a:t>
            </a:r>
            <a:endParaRPr lang="ru-RU" dirty="0" smtClean="0"/>
          </a:p>
          <a:p>
            <a:pPr marL="514350" lvl="0" indent="-514350" algn="ctr">
              <a:buFont typeface="+mj-lt"/>
              <a:buAutoNum type="arabicPeriod"/>
            </a:pPr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0500" y="5098912"/>
            <a:ext cx="8763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Значительную роль в патогенезе хронического колита играют нарушения двигательной функции кишечника — </a:t>
            </a:r>
            <a:r>
              <a:rPr lang="ru-RU" dirty="0" err="1" smtClean="0"/>
              <a:t>дискинезии</a:t>
            </a:r>
            <a:r>
              <a:rPr lang="ru-RU" dirty="0" smtClean="0"/>
              <a:t>. Длительно текущие первичные </a:t>
            </a:r>
            <a:r>
              <a:rPr lang="ru-RU" dirty="0" err="1" smtClean="0"/>
              <a:t>дискинезии</a:t>
            </a:r>
            <a:r>
              <a:rPr lang="ru-RU" dirty="0" smtClean="0"/>
              <a:t>, особенно запоры, закономерно приводят к развитию кишечного </a:t>
            </a:r>
            <a:r>
              <a:rPr lang="ru-RU" dirty="0" err="1" smtClean="0"/>
              <a:t>дисбактериоза</a:t>
            </a:r>
            <a:r>
              <a:rPr lang="ru-RU" dirty="0" smtClean="0"/>
              <a:t> у 50 – 97 % больных. </a:t>
            </a:r>
            <a:r>
              <a:rPr lang="ru-RU" dirty="0" err="1" smtClean="0"/>
              <a:t>Дискинезии</a:t>
            </a:r>
            <a:r>
              <a:rPr lang="ru-RU" dirty="0" smtClean="0"/>
              <a:t> толстой кишки обусловливают основные клинические проявления колита (боли, расстройства стула).</a:t>
            </a:r>
            <a:endParaRPr lang="ru-RU" dirty="0"/>
          </a:p>
        </p:txBody>
      </p:sp>
      <p:pic>
        <p:nvPicPr>
          <p:cNvPr id="32772" name="Picture 4" descr="http://www.tiensmed.ru/news/uimg_new/0c/diskinez8-12745266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2699653"/>
            <a:ext cx="2133600" cy="2264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774" name="Picture 6" descr="http://www.colon-cancer.ru/upload_images/cancer_01_33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2450" y="2708884"/>
            <a:ext cx="2505578" cy="225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Прямая со стрелкой 10"/>
          <p:cNvCxnSpPr/>
          <p:nvPr/>
        </p:nvCxnSpPr>
        <p:spPr>
          <a:xfrm flipH="1">
            <a:off x="1676400" y="1143000"/>
            <a:ext cx="6096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4229894" y="1561306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781800" y="1143000"/>
            <a:ext cx="7620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42950" y="1977119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Кишечный </a:t>
            </a:r>
            <a:r>
              <a:rPr lang="ru-RU" dirty="0" err="1" smtClean="0"/>
              <a:t>дисбактериоз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489331" y="2053319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Иммунологические нарушения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6934200" y="2062553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Дискинезия кишечника</a:t>
            </a:r>
            <a:endParaRPr lang="ru-RU" dirty="0"/>
          </a:p>
        </p:txBody>
      </p:sp>
      <p:pic>
        <p:nvPicPr>
          <p:cNvPr id="32777" name="Picture 9" descr="http://improvehealth.ru/sites/default/files/u83/2011/10/na-strazhe-immunitet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75082" y="2708884"/>
            <a:ext cx="2117730" cy="2272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16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077200" cy="9723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omic Sans MS" pitchFamily="66" charset="0"/>
              </a:rPr>
              <a:t>Клиническая картина заболеваний кишечника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153400" cy="454152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Основным проявлением </a:t>
            </a:r>
            <a:r>
              <a:rPr lang="ru-RU" sz="2400" b="1" dirty="0" smtClean="0"/>
              <a:t>хронического энтерита</a:t>
            </a:r>
            <a:r>
              <a:rPr lang="ru-RU" sz="2400" dirty="0" smtClean="0"/>
              <a:t> является расстройство опорожнения кишечника, что проявляется преимущественно в виде диареи (поноса).</a:t>
            </a:r>
          </a:p>
          <a:p>
            <a:pPr algn="just"/>
            <a:r>
              <a:rPr lang="ru-RU" sz="2400" dirty="0" smtClean="0"/>
              <a:t> Частота: стул обычно 3-4 раза в день, обильный, так как нарушение переваривания и всасывания в тонкой кишке приводит к значительному увеличению  количества </a:t>
            </a:r>
            <a:r>
              <a:rPr lang="ru-RU" sz="2400" dirty="0" err="1" smtClean="0"/>
              <a:t>непереваренной</a:t>
            </a:r>
            <a:r>
              <a:rPr lang="ru-RU" sz="2400" dirty="0" smtClean="0"/>
              <a:t> пищи, поступающей в толстую кишку. </a:t>
            </a:r>
          </a:p>
          <a:p>
            <a:pPr algn="just"/>
            <a:r>
              <a:rPr lang="ru-RU" sz="2400" dirty="0" smtClean="0"/>
              <a:t>При хроническом энтерите позывы к дефекации возникают спустя 20-30 минут после приема пищи и сопровождаются сильным урчанием в животе.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51" name="Picture 11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62150" y="106680"/>
            <a:ext cx="5334000" cy="438912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/>
              <a:t>Настоящие проблемы больных хроническим энтеритом:</a:t>
            </a:r>
            <a:endParaRPr lang="ru-RU" dirty="0" smtClean="0"/>
          </a:p>
          <a:p>
            <a:pPr marL="1162050" lvl="0" indent="-266700"/>
            <a:r>
              <a:rPr lang="ru-RU" dirty="0" smtClean="0"/>
              <a:t>Боли в пупочной области;</a:t>
            </a:r>
          </a:p>
          <a:p>
            <a:pPr marL="1162050" lvl="0" indent="-266700"/>
            <a:r>
              <a:rPr lang="ru-RU" dirty="0" smtClean="0"/>
              <a:t>Метеоризм;</a:t>
            </a:r>
          </a:p>
          <a:p>
            <a:pPr marL="1162050" lvl="0" indent="-266700"/>
            <a:r>
              <a:rPr lang="ru-RU" dirty="0" smtClean="0"/>
              <a:t>Урчание в животе;</a:t>
            </a:r>
          </a:p>
          <a:p>
            <a:pPr marL="1162050" lvl="0" indent="-266700"/>
            <a:r>
              <a:rPr lang="ru-RU" dirty="0" smtClean="0"/>
              <a:t>Похудание;</a:t>
            </a:r>
          </a:p>
          <a:p>
            <a:pPr marL="1162050" lvl="0" indent="-266700"/>
            <a:r>
              <a:rPr lang="ru-RU" dirty="0" smtClean="0"/>
              <a:t>Слабость;</a:t>
            </a:r>
          </a:p>
          <a:p>
            <a:pPr marL="1162050" lvl="0" indent="-266700"/>
            <a:r>
              <a:rPr lang="ru-RU" dirty="0" smtClean="0"/>
              <a:t>Утомляемость;</a:t>
            </a:r>
          </a:p>
          <a:p>
            <a:pPr marL="1162050" lvl="0" indent="-266700"/>
            <a:r>
              <a:rPr lang="ru-RU" dirty="0" smtClean="0"/>
              <a:t>Сухость кожи;</a:t>
            </a:r>
          </a:p>
          <a:p>
            <a:pPr marL="1162050" lvl="0" indent="-266700"/>
            <a:r>
              <a:rPr lang="ru-RU" dirty="0" smtClean="0"/>
              <a:t>Ломкость ногтей;</a:t>
            </a:r>
          </a:p>
          <a:p>
            <a:pPr marL="1162050" lvl="0" indent="-266700"/>
            <a:r>
              <a:rPr lang="ru-RU" dirty="0" smtClean="0"/>
              <a:t>Выпадение волос.</a:t>
            </a:r>
          </a:p>
          <a:p>
            <a:endParaRPr lang="ru-RU" dirty="0"/>
          </a:p>
        </p:txBody>
      </p:sp>
      <p:pic>
        <p:nvPicPr>
          <p:cNvPr id="35844" name="Picture 4" descr="http://da-med.ru/img/disease/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8450" y="1118649"/>
            <a:ext cx="2114550" cy="31797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846" name="Picture 6" descr="http://images.tiu.ru/59653_w640_h640_pohudani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6250" y="4457700"/>
            <a:ext cx="2895600" cy="21734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848" name="Picture 8" descr="http://natural-medicine.ru/uploads/posts/2010-04/1270111966_25onycholysi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62" y="4495800"/>
            <a:ext cx="3119438" cy="21734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850" name="Picture 10" descr="http://www.arabio.ru/uploads/h_vipad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1527436"/>
            <a:ext cx="2362200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"/>
            <a:ext cx="8382000" cy="5715000"/>
          </a:xfrm>
        </p:spPr>
        <p:txBody>
          <a:bodyPr/>
          <a:lstStyle/>
          <a:p>
            <a:pPr algn="just"/>
            <a:r>
              <a:rPr lang="ru-RU" dirty="0" smtClean="0"/>
              <a:t>Основным проявлением </a:t>
            </a:r>
            <a:r>
              <a:rPr lang="ru-RU" b="1" dirty="0" smtClean="0"/>
              <a:t>хронического колита</a:t>
            </a:r>
            <a:r>
              <a:rPr lang="ru-RU" dirty="0" smtClean="0"/>
              <a:t> является нарушение функции опорожнения кишечника, что проявляется в виде диареи (поноса) или запора, смены поносов и запоров.</a:t>
            </a:r>
            <a:endParaRPr lang="en-US" dirty="0" smtClean="0"/>
          </a:p>
          <a:p>
            <a:pPr algn="just"/>
            <a:r>
              <a:rPr lang="ru-RU" dirty="0" smtClean="0"/>
              <a:t> При поражении толстой кишки стул может быть достаточно частым(обычно 3-4 раза в день, в период обострения до 10 раз).</a:t>
            </a:r>
            <a:endParaRPr lang="en-US" dirty="0" smtClean="0"/>
          </a:p>
          <a:p>
            <a:pPr algn="just"/>
            <a:r>
              <a:rPr lang="ru-RU" dirty="0" smtClean="0"/>
              <a:t>У некоторых больных в клинической картине доминирует запор(1 раз в 3 суток и более с преобладанием спазма или атонии кишечника).</a:t>
            </a:r>
            <a:endParaRPr lang="ru-RU" dirty="0"/>
          </a:p>
        </p:txBody>
      </p:sp>
      <p:pic>
        <p:nvPicPr>
          <p:cNvPr id="1026" name="Picture 2" descr="http://lekariy.ru/wp-content/foto/1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4419600"/>
            <a:ext cx="22860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Picture 5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5334000" cy="50292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/>
              <a:t>Настоящие проблемы больных, страдающих хроническим колитом, являются:</a:t>
            </a:r>
            <a:endParaRPr lang="ru-RU" dirty="0" smtClean="0"/>
          </a:p>
          <a:p>
            <a:pPr lvl="0" algn="just"/>
            <a:r>
              <a:rPr lang="ru-RU" dirty="0" smtClean="0"/>
              <a:t>дефекации сопутствует схваткообразная боль внизу живота(тенезмы);</a:t>
            </a:r>
          </a:p>
          <a:p>
            <a:pPr lvl="0" algn="just"/>
            <a:r>
              <a:rPr lang="ru-RU" dirty="0" smtClean="0"/>
              <a:t>боли по ходу толстой кишки, обычно уменьшающиеся после дефекации и отхождения газов;</a:t>
            </a:r>
          </a:p>
          <a:p>
            <a:pPr lvl="0" algn="just"/>
            <a:r>
              <a:rPr lang="ru-RU" dirty="0" smtClean="0"/>
              <a:t>расстройства стула (запор, понос или их чередование);</a:t>
            </a:r>
          </a:p>
          <a:p>
            <a:pPr lvl="0" algn="just"/>
            <a:r>
              <a:rPr lang="ru-RU" dirty="0" smtClean="0"/>
              <a:t>метеоризм, урчание в животе;</a:t>
            </a:r>
          </a:p>
          <a:p>
            <a:pPr algn="just"/>
            <a:r>
              <a:rPr lang="ru-RU" dirty="0" smtClean="0"/>
              <a:t>жалобы общего порядка (повышенная раздражительность, ухудшение настроения и др.)</a:t>
            </a:r>
            <a:endParaRPr lang="ru-RU" dirty="0"/>
          </a:p>
        </p:txBody>
      </p:sp>
      <p:pic>
        <p:nvPicPr>
          <p:cNvPr id="36866" name="Picture 2" descr="http://www.drdautov.ru/st/img/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6950" y="742950"/>
            <a:ext cx="2438400" cy="3276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868" name="Picture 4" descr="http://i.obozrevatel.com/8/1190490/89464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29300" y="4705350"/>
            <a:ext cx="285750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3" name="Picture 5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rmAutofit/>
          </a:bodyPr>
          <a:lstStyle/>
          <a:p>
            <a:pPr lvl="1" algn="ctr"/>
            <a:r>
              <a:rPr lang="ru-RU" sz="3200" b="1" dirty="0" smtClean="0">
                <a:latin typeface="Comic Sans MS" pitchFamily="66" charset="0"/>
              </a:rPr>
              <a:t>Потенциальные проблемы 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dirty="0"/>
              <a:t/>
            </a:r>
            <a:br>
              <a:rPr lang="ru-RU" sz="1050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676400"/>
            <a:ext cx="5562600" cy="294132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Кровотечения</a:t>
            </a:r>
            <a:r>
              <a:rPr lang="ru-RU" sz="800" dirty="0" smtClean="0"/>
              <a:t/>
            </a:r>
            <a:br>
              <a:rPr lang="ru-RU" sz="800" dirty="0" smtClean="0"/>
            </a:br>
            <a:endParaRPr lang="en-US" sz="800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Некроз ткани кишечника</a:t>
            </a:r>
            <a:r>
              <a:rPr lang="ru-RU" sz="800" dirty="0" smtClean="0"/>
              <a:t/>
            </a:r>
            <a:br>
              <a:rPr lang="ru-RU" sz="800" dirty="0" smtClean="0"/>
            </a:br>
            <a:endParaRPr lang="en-US" sz="800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Перфорация стенки кишечника</a:t>
            </a:r>
            <a:r>
              <a:rPr lang="ru-RU" sz="800" dirty="0" smtClean="0"/>
              <a:t/>
            </a:r>
            <a:br>
              <a:rPr lang="ru-RU" sz="800" dirty="0" smtClean="0"/>
            </a:br>
            <a:endParaRPr lang="en-US" sz="800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Спаечные процессы</a:t>
            </a:r>
            <a:endParaRPr lang="ru-RU" dirty="0"/>
          </a:p>
        </p:txBody>
      </p:sp>
      <p:pic>
        <p:nvPicPr>
          <p:cNvPr id="37890" name="Picture 2" descr="http://www.medzapros.ru/uploads/bolesni/bloodbow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72150" y="1600200"/>
            <a:ext cx="2857500" cy="2143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892" name="Picture 4" descr="http://abbottgrowth.ru/img/articles/6618/126892016389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2175" y="3962400"/>
            <a:ext cx="4629150" cy="25177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7" name="Picture 5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3152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omic Sans MS" pitchFamily="66" charset="0"/>
              </a:rPr>
              <a:t>Диагностика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295400"/>
            <a:ext cx="5715000" cy="4572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/>
              <a:t>Лабораторные методы диагностики энтерита и колита:</a:t>
            </a:r>
            <a:endParaRPr lang="ru-RU" dirty="0" smtClean="0"/>
          </a:p>
          <a:p>
            <a:pPr lvl="0" algn="just"/>
            <a:r>
              <a:rPr lang="ru-RU" b="1" dirty="0" smtClean="0"/>
              <a:t>Общий анализ крови</a:t>
            </a:r>
            <a:endParaRPr lang="ru-RU" dirty="0" smtClean="0"/>
          </a:p>
          <a:p>
            <a:pPr lvl="0" algn="just"/>
            <a:r>
              <a:rPr lang="ru-RU" b="1" dirty="0" smtClean="0"/>
              <a:t>Биохимический анализ крови</a:t>
            </a:r>
            <a:endParaRPr lang="ru-RU" dirty="0" smtClean="0"/>
          </a:p>
          <a:p>
            <a:pPr lvl="0" algn="just"/>
            <a:r>
              <a:rPr lang="ru-RU" b="1" dirty="0" smtClean="0"/>
              <a:t>Анализ кала(</a:t>
            </a:r>
            <a:r>
              <a:rPr lang="ru-RU" b="1" dirty="0" err="1" smtClean="0"/>
              <a:t>капрограмма</a:t>
            </a:r>
            <a:r>
              <a:rPr lang="ru-RU" dirty="0" smtClean="0"/>
              <a:t>)</a:t>
            </a:r>
          </a:p>
          <a:p>
            <a:pPr lvl="0" algn="just"/>
            <a:r>
              <a:rPr lang="ru-RU" b="1" dirty="0" smtClean="0"/>
              <a:t>Бактериологическое исследование кала</a:t>
            </a:r>
            <a:endParaRPr lang="ru-RU" dirty="0" smtClean="0"/>
          </a:p>
          <a:p>
            <a:pPr lvl="0" algn="just"/>
            <a:r>
              <a:rPr lang="ru-RU" b="1" dirty="0" smtClean="0"/>
              <a:t>Анализ кала на простейших и яйца гельминтов</a:t>
            </a:r>
            <a:endParaRPr lang="ru-RU" dirty="0" smtClean="0"/>
          </a:p>
          <a:p>
            <a:pPr lvl="0" algn="just"/>
            <a:r>
              <a:rPr lang="ru-RU" b="1" dirty="0" smtClean="0"/>
              <a:t>Анализ кала на скрытую кровь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38914" name="Picture 2" descr="http://viplab.org/wp-content/uploads/blood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1524000"/>
            <a:ext cx="1962150" cy="2920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916" name="Picture 4" descr="http://veneratest.com/wp-content/uploads/2012/01/analiz-kala-na-disbakterio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4175" y="4648200"/>
            <a:ext cx="2068024" cy="1930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5410200" cy="37338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Инструментальное обследование пациентов при заболеваниях кишечника</a:t>
            </a:r>
            <a:endParaRPr lang="ru-RU" dirty="0" smtClean="0"/>
          </a:p>
          <a:p>
            <a:pPr lvl="0" algn="just"/>
            <a:r>
              <a:rPr lang="ru-RU" b="1" dirty="0" smtClean="0"/>
              <a:t>Рентгенологическое исследование кишечника</a:t>
            </a:r>
            <a:endParaRPr lang="ru-RU" dirty="0" smtClean="0"/>
          </a:p>
          <a:p>
            <a:pPr lvl="0" algn="just"/>
            <a:r>
              <a:rPr lang="ru-RU" b="1" dirty="0" err="1" smtClean="0"/>
              <a:t>Колоноскопия</a:t>
            </a:r>
            <a:endParaRPr lang="ru-RU" dirty="0" smtClean="0"/>
          </a:p>
          <a:p>
            <a:pPr algn="just"/>
            <a:r>
              <a:rPr lang="ru-RU" b="1" dirty="0" err="1" smtClean="0"/>
              <a:t>Ректороманоскопия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4" descr="http://4.bp.blogspot.com/_uLCs_wIkoW4/SmfYIOHSEbI/AAAAAAAAACA/bH7Fmtlmvew/s320/colonoscop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1981200"/>
            <a:ext cx="320040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938" name="Рисунок 3" descr="022965745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3841750"/>
            <a:ext cx="4053166" cy="2679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162800" cy="9326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omic Sans MS" pitchFamily="66" charset="0"/>
              </a:rPr>
              <a:t>Лечение хронических заболеваний кишечника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371600"/>
            <a:ext cx="6629400" cy="3733800"/>
          </a:xfrm>
        </p:spPr>
        <p:txBody>
          <a:bodyPr>
            <a:normAutofit fontScale="85000" lnSpcReduction="20000"/>
          </a:bodyPr>
          <a:lstStyle/>
          <a:p>
            <a:pPr marL="0" indent="171450" algn="just">
              <a:buNone/>
            </a:pPr>
            <a:r>
              <a:rPr lang="ru-RU" dirty="0" smtClean="0"/>
              <a:t>Пациенты с </a:t>
            </a:r>
            <a:r>
              <a:rPr lang="ru-RU" b="1" dirty="0" smtClean="0"/>
              <a:t>хроническим энтеритом</a:t>
            </a:r>
            <a:r>
              <a:rPr lang="ru-RU" dirty="0" smtClean="0"/>
              <a:t> чаще лечатся </a:t>
            </a:r>
            <a:r>
              <a:rPr lang="ru-RU" dirty="0" err="1" smtClean="0"/>
              <a:t>амбулаторно</a:t>
            </a:r>
            <a:r>
              <a:rPr lang="ru-RU" dirty="0" smtClean="0"/>
              <a:t>, но в тяжелых случаях лечение осуществляется в стационаре.</a:t>
            </a:r>
          </a:p>
          <a:p>
            <a:pPr algn="ctr">
              <a:buNone/>
            </a:pPr>
            <a:r>
              <a:rPr lang="ru-RU" b="1" dirty="0" smtClean="0"/>
              <a:t>Медикаментозная терапия:</a:t>
            </a:r>
            <a:endParaRPr lang="ru-RU" dirty="0" smtClean="0"/>
          </a:p>
          <a:p>
            <a:pPr lvl="0" algn="just"/>
            <a:r>
              <a:rPr lang="ru-RU" dirty="0" smtClean="0"/>
              <a:t>Прием ферментных препаратов</a:t>
            </a:r>
          </a:p>
          <a:p>
            <a:pPr lvl="0" algn="just"/>
            <a:r>
              <a:rPr lang="ru-RU" dirty="0" smtClean="0"/>
              <a:t>Прием витаминов</a:t>
            </a:r>
          </a:p>
          <a:p>
            <a:pPr lvl="0" algn="just"/>
            <a:r>
              <a:rPr lang="ru-RU" dirty="0" smtClean="0"/>
              <a:t>Антибактериальные средства применяют по показаниям. </a:t>
            </a:r>
          </a:p>
          <a:p>
            <a:pPr lvl="0" algn="just"/>
            <a:r>
              <a:rPr lang="ru-RU" dirty="0" smtClean="0"/>
              <a:t>Восстановление нормального состава кишечной микрофлоры</a:t>
            </a:r>
          </a:p>
          <a:p>
            <a:pPr algn="just"/>
            <a:r>
              <a:rPr lang="ru-RU" dirty="0" smtClean="0"/>
              <a:t>При поносах показаны вяжущие средства.</a:t>
            </a:r>
            <a:endParaRPr lang="ru-RU" dirty="0"/>
          </a:p>
        </p:txBody>
      </p:sp>
      <p:pic>
        <p:nvPicPr>
          <p:cNvPr id="4" name="Picture 6" descr="http://www.tiensmed.ru/news/uimg/27/mezimis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1905000"/>
            <a:ext cx="1847850" cy="184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http://farmopedia.ru/images/bifidumbakteri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050" y="4667250"/>
            <a:ext cx="205740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62" name="Picture 2" descr="http://ooho.ru/wp-content/uploads/2010/06/alfavit_n210_tabl_enl-300x3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76400" y="4895850"/>
            <a:ext cx="2438400" cy="1790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229600" cy="4389120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Диетотерапия</a:t>
            </a:r>
            <a:endParaRPr lang="ru-RU" dirty="0" smtClean="0"/>
          </a:p>
          <a:p>
            <a:pPr algn="just"/>
            <a:r>
              <a:rPr lang="ru-RU" b="1" dirty="0" smtClean="0"/>
              <a:t>Основные требования к диетотерапии при энтерите</a:t>
            </a:r>
            <a:r>
              <a:rPr lang="ru-RU" dirty="0" smtClean="0"/>
              <a:t> – </a:t>
            </a:r>
            <a:r>
              <a:rPr lang="ru-RU" b="1" dirty="0" smtClean="0"/>
              <a:t>стол № 4:</a:t>
            </a:r>
            <a:endParaRPr lang="ru-RU" dirty="0" smtClean="0"/>
          </a:p>
          <a:p>
            <a:pPr algn="just"/>
            <a:r>
              <a:rPr lang="ru-RU" dirty="0" smtClean="0"/>
              <a:t>Категорически запрещается курение и прием алкоголя. Диета должна быть полноценной, содержать нормальное количество углеводов, жиров и полноценного белка в несколько увеличенном количестве(130-140г.) Рекомендуется все суточное количество пищи принимать 4-5 раз(дробное питание).</a:t>
            </a:r>
          </a:p>
          <a:p>
            <a:endParaRPr lang="ru-RU" dirty="0"/>
          </a:p>
        </p:txBody>
      </p:sp>
      <p:pic>
        <p:nvPicPr>
          <p:cNvPr id="41986" name="Picture 2" descr="http://sovettebe.ru/wp-content/uploads/2011/06/drobnoe-pitani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4191000"/>
            <a:ext cx="4275544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4" name="Picture 6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38263" y="228600"/>
            <a:ext cx="4572000" cy="3429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/>
              <a:t>Разрешается:</a:t>
            </a:r>
            <a:endParaRPr lang="ru-RU" sz="2400" dirty="0" smtClean="0"/>
          </a:p>
          <a:p>
            <a:pPr lvl="2" algn="just"/>
            <a:r>
              <a:rPr lang="ru-RU" sz="2400" dirty="0" smtClean="0"/>
              <a:t>хлеб и мучные изделия; </a:t>
            </a:r>
            <a:endParaRPr lang="ru-RU" sz="1400" dirty="0" smtClean="0"/>
          </a:p>
          <a:p>
            <a:pPr lvl="2" algn="just"/>
            <a:r>
              <a:rPr lang="ru-RU" sz="2400" dirty="0" smtClean="0"/>
              <a:t>супы: на слизистых отварах; </a:t>
            </a:r>
            <a:endParaRPr lang="ru-RU" sz="1400" dirty="0" smtClean="0"/>
          </a:p>
          <a:p>
            <a:pPr lvl="2" algn="just"/>
            <a:r>
              <a:rPr lang="ru-RU" sz="2400" dirty="0" smtClean="0"/>
              <a:t>крупы и макаронные изделия; </a:t>
            </a:r>
            <a:endParaRPr lang="ru-RU" sz="1400" dirty="0" smtClean="0"/>
          </a:p>
          <a:p>
            <a:pPr lvl="2" algn="just"/>
            <a:r>
              <a:rPr lang="ru-RU" sz="2400" dirty="0" err="1" smtClean="0"/>
              <a:t>Овощи,фрукты,ягоды</a:t>
            </a:r>
            <a:r>
              <a:rPr lang="ru-RU" sz="2400" dirty="0" smtClean="0"/>
              <a:t> </a:t>
            </a:r>
            <a:endParaRPr lang="ru-RU" sz="1400" dirty="0" smtClean="0"/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4572000" y="4114800"/>
            <a:ext cx="42291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Исключаются: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Тугоплавкие жиры животного происхождения</a:t>
            </a: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Ограничивают продукты, содержащие большое количество клетчатки.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</p:txBody>
      </p:sp>
      <p:pic>
        <p:nvPicPr>
          <p:cNvPr id="43011" name="Picture 3" descr="http://i.obozrevatel.ua/2/1245910/9837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457200"/>
            <a:ext cx="40005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013" name="Picture 5" descr="http://shtory.biz/uploads/posts/2012-01/1326051026_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4114800"/>
            <a:ext cx="3547937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300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7" name="Picture 5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39624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/>
              <a:t>Лечение больных </a:t>
            </a:r>
            <a:r>
              <a:rPr lang="ru-RU" b="1" dirty="0" smtClean="0"/>
              <a:t>хроническим колитом</a:t>
            </a:r>
            <a:r>
              <a:rPr lang="ru-RU" dirty="0" smtClean="0"/>
              <a:t> должно быть комплексным.</a:t>
            </a:r>
          </a:p>
          <a:p>
            <a:pPr algn="just">
              <a:buNone/>
            </a:pPr>
            <a:r>
              <a:rPr lang="ru-RU" b="1" dirty="0" smtClean="0"/>
              <a:t>Воздействие на факторы, способствующие развитию болезни, включает:</a:t>
            </a:r>
          </a:p>
          <a:p>
            <a:pPr lvl="0" algn="just"/>
            <a:r>
              <a:rPr lang="ru-RU" dirty="0" smtClean="0"/>
              <a:t>лечение кишечных инфекций</a:t>
            </a:r>
          </a:p>
          <a:p>
            <a:pPr lvl="0" algn="just"/>
            <a:r>
              <a:rPr lang="ru-RU" dirty="0" smtClean="0"/>
              <a:t>прекращение злоупотребления слабительными препаратами</a:t>
            </a:r>
          </a:p>
          <a:p>
            <a:pPr lvl="0" algn="just"/>
            <a:r>
              <a:rPr lang="ru-RU" dirty="0" smtClean="0"/>
              <a:t>ликвидацию гельминтов</a:t>
            </a:r>
          </a:p>
          <a:p>
            <a:pPr lvl="0" algn="just"/>
            <a:r>
              <a:rPr lang="ru-RU" dirty="0" smtClean="0"/>
              <a:t>лечение сопутствующих заболеваний ЖКТ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4034" name="Picture 2" descr="http://medicalplanet.su/Img/12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34050" y="4059953"/>
            <a:ext cx="2514600" cy="2357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036" name="Picture 4" descr="http://www.cybermed.ru/img_spr/kish_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4850" y="4059954"/>
            <a:ext cx="4114800" cy="2357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3" name="Picture 7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52400"/>
            <a:ext cx="8229600" cy="438912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b="1" dirty="0" smtClean="0"/>
              <a:t>Медикаментозная терапия при хроническом колите:</a:t>
            </a:r>
            <a:endParaRPr lang="ru-RU" dirty="0" smtClean="0"/>
          </a:p>
          <a:p>
            <a:pPr lvl="0" algn="just"/>
            <a:r>
              <a:rPr lang="ru-RU" dirty="0" smtClean="0"/>
              <a:t>Для нормализации кишечной флоры</a:t>
            </a:r>
          </a:p>
          <a:p>
            <a:pPr lvl="0" algn="just"/>
            <a:r>
              <a:rPr lang="ru-RU" dirty="0" smtClean="0"/>
              <a:t>Прием ферментных</a:t>
            </a:r>
          </a:p>
          <a:p>
            <a:pPr lvl="0" algn="just"/>
            <a:r>
              <a:rPr lang="ru-RU" dirty="0" smtClean="0"/>
              <a:t>Антисептические препараты при болях</a:t>
            </a:r>
          </a:p>
          <a:p>
            <a:pPr lvl="0" algn="just"/>
            <a:r>
              <a:rPr lang="ru-RU" dirty="0" smtClean="0"/>
              <a:t>Вяжущие при запорах</a:t>
            </a:r>
          </a:p>
          <a:p>
            <a:pPr lvl="0" algn="just"/>
            <a:r>
              <a:rPr lang="ru-RU" dirty="0" smtClean="0"/>
              <a:t>В период обострения целесообразно короткие курсы(5-7 дней) противобактериальных препаратов</a:t>
            </a:r>
          </a:p>
          <a:p>
            <a:pPr algn="just"/>
            <a:r>
              <a:rPr lang="ru-RU" dirty="0" smtClean="0"/>
              <a:t>При обострении применяют также местные средства </a:t>
            </a:r>
          </a:p>
          <a:p>
            <a:pPr algn="just"/>
            <a:r>
              <a:rPr lang="ru-RU" dirty="0" smtClean="0"/>
              <a:t>При болях- свечи с экстрактом белладонны.</a:t>
            </a:r>
          </a:p>
          <a:p>
            <a:pPr algn="just"/>
            <a:r>
              <a:rPr lang="ru-RU" dirty="0" smtClean="0"/>
              <a:t>При преобладании запоров рекомендуется диета, стимулирующая.</a:t>
            </a:r>
          </a:p>
          <a:p>
            <a:endParaRPr lang="ru-RU" dirty="0"/>
          </a:p>
        </p:txBody>
      </p:sp>
      <p:pic>
        <p:nvPicPr>
          <p:cNvPr id="45058" name="Picture 2" descr="http://irecommend.ru/sites/default/files/product-images/19453/img_thum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4417695"/>
            <a:ext cx="3276600" cy="2211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060" name="Picture 4" descr="http://darudar.org/var/files/img/3c/c3/3cc36e213c7454111c3146fe245dc270_6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514350"/>
            <a:ext cx="2159000" cy="1619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062" name="Picture 6" descr="http://lecraset.ru/images/pages/zveroboy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62049" y="4397692"/>
            <a:ext cx="3410797" cy="2192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7" name="Picture 7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48600" cy="819912"/>
          </a:xfrm>
        </p:spPr>
        <p:txBody>
          <a:bodyPr/>
          <a:lstStyle/>
          <a:p>
            <a:pPr algn="ctr"/>
            <a:r>
              <a:rPr lang="ru-RU" dirty="0" smtClean="0">
                <a:latin typeface="Comic Sans MS" pitchFamily="66" charset="0"/>
              </a:rPr>
              <a:t>Профилактика 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95400"/>
            <a:ext cx="8001000" cy="4267200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Профилактика энтерита:</a:t>
            </a:r>
            <a:endParaRPr lang="ru-RU" dirty="0" smtClean="0"/>
          </a:p>
          <a:p>
            <a:pPr lvl="0" algn="just"/>
            <a:r>
              <a:rPr lang="ru-RU" dirty="0" smtClean="0"/>
              <a:t>Соблюдение режима правильного питания;</a:t>
            </a:r>
          </a:p>
          <a:p>
            <a:pPr lvl="0" algn="just"/>
            <a:r>
              <a:rPr lang="ru-RU" dirty="0" smtClean="0"/>
              <a:t>Запрещение переедания и одностороннего питания;</a:t>
            </a:r>
          </a:p>
          <a:p>
            <a:pPr lvl="0" algn="just"/>
            <a:r>
              <a:rPr lang="ru-RU" dirty="0" smtClean="0"/>
              <a:t>Своевременное лечение заболеваний органов пищеварения(в первую очередь хронического гастрита хронического панкреатита и.пр.).</a:t>
            </a:r>
          </a:p>
          <a:p>
            <a:endParaRPr lang="ru-RU" dirty="0"/>
          </a:p>
        </p:txBody>
      </p:sp>
      <p:pic>
        <p:nvPicPr>
          <p:cNvPr id="46082" name="Picture 2" descr="http://zhiru-net.ru/wp-content/uploads/2011/10/vred-ot-pereedani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4038600"/>
            <a:ext cx="1779389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086" name="Picture 6" descr="http://effektivnoe-pohudenie.com/images/posts/pravilnoe_pitani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500" y="4420235"/>
            <a:ext cx="3619500" cy="2285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9" name="Picture 5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00100" y="152400"/>
            <a:ext cx="7543800" cy="3733800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Профилактика колита:</a:t>
            </a:r>
            <a:endParaRPr lang="ru-RU" dirty="0" smtClean="0"/>
          </a:p>
          <a:p>
            <a:pPr lvl="0" algn="just"/>
            <a:r>
              <a:rPr lang="ru-RU" dirty="0" smtClean="0"/>
              <a:t>В своевременном лечении кишечных инфекций;</a:t>
            </a:r>
          </a:p>
          <a:p>
            <a:pPr lvl="0" algn="just"/>
            <a:r>
              <a:rPr lang="ru-RU" dirty="0" smtClean="0"/>
              <a:t>В правильном сбалансированном питании;</a:t>
            </a:r>
          </a:p>
          <a:p>
            <a:pPr lvl="0" algn="just"/>
            <a:r>
              <a:rPr lang="ru-RU" dirty="0" smtClean="0"/>
              <a:t>Исключение профессиональных вредностей;</a:t>
            </a:r>
          </a:p>
          <a:p>
            <a:pPr lvl="0" algn="just"/>
            <a:r>
              <a:rPr lang="ru-RU" dirty="0" smtClean="0"/>
              <a:t>В адекватном лечении заболеваний пищеварительного тракта(печень, желудок, поджелудочная железа).</a:t>
            </a:r>
          </a:p>
          <a:p>
            <a:endParaRPr lang="ru-RU" dirty="0"/>
          </a:p>
        </p:txBody>
      </p:sp>
      <p:pic>
        <p:nvPicPr>
          <p:cNvPr id="47106" name="Picture 2" descr="http://med-apte4ka.ru/uploads/posts/2011-05/1304421512_tuberkulez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3924299"/>
            <a:ext cx="3390900" cy="2457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108" name="Picture 4" descr="http://www.gastrolog.ru/images/ilust/gastroduodeni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1950" y="3905249"/>
            <a:ext cx="3714750" cy="2457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7848600" cy="8199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omic Sans MS" pitchFamily="66" charset="0"/>
              </a:rPr>
              <a:t>Анализ сестринских вмешательств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800" dirty="0" smtClean="0"/>
              <a:t>Пациент 43 лет госпитализирован в гастроэнтерологическое отделение с диагнозом: обострение хронического энтерита</a:t>
            </a:r>
          </a:p>
          <a:p>
            <a:pPr marL="0" indent="0" algn="just">
              <a:buNone/>
            </a:pPr>
            <a:r>
              <a:rPr lang="ru-RU" sz="2800" dirty="0" smtClean="0"/>
              <a:t>Объективно</a:t>
            </a:r>
            <a:r>
              <a:rPr lang="ru-RU" sz="2800" i="1" dirty="0" smtClean="0"/>
              <a:t>:</a:t>
            </a:r>
            <a:r>
              <a:rPr lang="ru-RU" sz="2800" dirty="0" smtClean="0"/>
              <a:t> состояние средней тяжести, температура тела 36,6.° С, рост 178 см, вес 60 кг, кожные покровы бледные, язык сухой, обложен, живот мягкий, умеренно болезненный вокруг пупка, пульс 78 уд в мин., удовлетворительных качеств, АД 110 / 70 мм </a:t>
            </a:r>
            <a:r>
              <a:rPr lang="ru-RU" sz="2800" dirty="0" err="1" smtClean="0"/>
              <a:t>рт</a:t>
            </a:r>
            <a:r>
              <a:rPr lang="ru-RU" sz="2800" dirty="0" smtClean="0"/>
              <a:t>. ст., ЧДД 18 в мин. Пациент испытывает тревогу и страх по поводу исхода заболевания.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382000" cy="601980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b="1" dirty="0" smtClean="0"/>
              <a:t>Нарушенные потребности:</a:t>
            </a:r>
            <a:r>
              <a:rPr lang="ru-RU" dirty="0" smtClean="0"/>
              <a:t> быть здоровым, есть, спать, выделять, отдыхать, работать, общаться, избегать опасности.</a:t>
            </a:r>
          </a:p>
          <a:p>
            <a:pPr algn="just">
              <a:buNone/>
            </a:pPr>
            <a:r>
              <a:rPr lang="ru-RU" b="1" dirty="0" smtClean="0"/>
              <a:t>Проблемы пациента:</a:t>
            </a:r>
            <a:endParaRPr lang="ru-RU" dirty="0" smtClean="0"/>
          </a:p>
          <a:p>
            <a:pPr algn="just"/>
            <a:r>
              <a:rPr lang="ru-RU" dirty="0" smtClean="0"/>
              <a:t>Настоящие:</a:t>
            </a:r>
          </a:p>
          <a:p>
            <a:pPr lvl="0" algn="just"/>
            <a:r>
              <a:rPr lang="ru-RU" dirty="0" smtClean="0"/>
              <a:t>Диарея </a:t>
            </a:r>
          </a:p>
          <a:p>
            <a:pPr lvl="0" algn="just"/>
            <a:r>
              <a:rPr lang="ru-RU" dirty="0" smtClean="0"/>
              <a:t>Обезвоживание</a:t>
            </a:r>
          </a:p>
          <a:p>
            <a:pPr lvl="0" algn="just"/>
            <a:r>
              <a:rPr lang="ru-RU" dirty="0" smtClean="0"/>
              <a:t>Снижение аппетита</a:t>
            </a:r>
          </a:p>
          <a:p>
            <a:pPr lvl="0" algn="just"/>
            <a:r>
              <a:rPr lang="ru-RU" dirty="0" smtClean="0"/>
              <a:t>Дефицит массы тела.</a:t>
            </a:r>
          </a:p>
          <a:p>
            <a:pPr lvl="0" algn="just"/>
            <a:r>
              <a:rPr lang="ru-RU" dirty="0" smtClean="0"/>
              <a:t>Тревога и страх по поводу заболевания и его исхода.</a:t>
            </a:r>
          </a:p>
          <a:p>
            <a:pPr algn="just">
              <a:buNone/>
            </a:pPr>
            <a:r>
              <a:rPr lang="ru-RU" dirty="0" smtClean="0"/>
              <a:t>	</a:t>
            </a:r>
            <a:r>
              <a:rPr lang="ru-RU" b="1" dirty="0" smtClean="0"/>
              <a:t>Потенциальные:</a:t>
            </a:r>
          </a:p>
          <a:p>
            <a:pPr lvl="0" algn="just"/>
            <a:r>
              <a:rPr lang="ru-RU" dirty="0" smtClean="0"/>
              <a:t>Риск дальнейшего обезвоживания</a:t>
            </a:r>
          </a:p>
          <a:p>
            <a:pPr lvl="0" algn="just"/>
            <a:r>
              <a:rPr lang="ru-RU" dirty="0" smtClean="0"/>
              <a:t>Нарушения водно-электролитного баланса</a:t>
            </a:r>
          </a:p>
          <a:p>
            <a:pPr lvl="0" algn="just"/>
            <a:r>
              <a:rPr lang="ru-RU" dirty="0" smtClean="0"/>
              <a:t>Риск нарушения целостности кожи в прианальной области</a:t>
            </a:r>
          </a:p>
          <a:p>
            <a:pPr algn="just">
              <a:buNone/>
            </a:pPr>
            <a:r>
              <a:rPr lang="ru-RU" b="1" dirty="0" smtClean="0"/>
              <a:t>Приоритетная</a:t>
            </a:r>
            <a:r>
              <a:rPr lang="ru-RU" dirty="0" smtClean="0"/>
              <a:t>: диарея </a:t>
            </a:r>
          </a:p>
          <a:p>
            <a:pPr algn="just">
              <a:buNone/>
            </a:pPr>
            <a:r>
              <a:rPr lang="ru-RU" b="1" dirty="0" smtClean="0"/>
              <a:t>Цель:</a:t>
            </a:r>
            <a:r>
              <a:rPr lang="ru-RU" dirty="0" smtClean="0"/>
              <a:t> нормализовать стул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u="sng" dirty="0" smtClean="0"/>
              <a:t>План ухода: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33400"/>
            <a:ext cx="8915400" cy="5715000"/>
          </a:xfrm>
        </p:spPr>
        <p:txBody>
          <a:bodyPr>
            <a:noAutofit/>
          </a:bodyPr>
          <a:lstStyle/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Обеспечение строгого постельного ре­жима и покоя –для уменьшения физической и эмоцио­нальной нагрузки;</a:t>
            </a: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Обеспечение диетическим питанием с ограничением поваренной соли (исклю­чить из питания острое, соленое, копче­ное) - для нормализации стула;</a:t>
            </a: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Наблюдение за внешним видом и со­стоянием пациента (пульс, АД, ЧДД) - для ранней диагностики и своевременного оказания неотложной помощи в случае возникновения осложнений;</a:t>
            </a: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Обеспечение пациента обильным питьем до 2-2,5 литров в сутки (минеральная вода, клюквенный морс, настой шипов­ника) </a:t>
            </a: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Обеспечение личной гигиены пациента (смена белья, подмывание) - для создания комфорта пациенту и про­филактики вторичной инфекции;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Обеспечение пациента предметами ухода (утка, грелка) - для обеспечения комфортного состояния пациенту и уменьшения болей;</a:t>
            </a: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Проведение беседы с родственниками об обеспечении полноценного и диети­ческого питания с усиленным питьевым режимом - для повышения иммунитета и защитных сил организма пациента.</a:t>
            </a:r>
          </a:p>
          <a:p>
            <a:pPr algn="just"/>
            <a:r>
              <a:rPr lang="ru-RU" sz="2000" b="1" dirty="0" smtClean="0"/>
              <a:t>Оценка:</a:t>
            </a:r>
            <a:r>
              <a:rPr lang="ru-RU" sz="2000" dirty="0" smtClean="0"/>
              <a:t> стул нормализовался, нет нарушений целостности кожи в прианальной области.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457200" y="1066800"/>
            <a:ext cx="7924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/>
              <a:t>Больной  К. 60 лет  был доставлен в неотложном состоянии в реанимационное отделение с диагнозом желудочно-кишечное кровотечение.</a:t>
            </a:r>
          </a:p>
          <a:p>
            <a:pPr marL="0" indent="0" algn="just">
              <a:buNone/>
            </a:pPr>
            <a:r>
              <a:rPr lang="ru-RU" dirty="0" smtClean="0"/>
              <a:t>Объективно: медсестра оказывает пациенту неотложную доврачебную помощь и способствует его экстренной госпитализации в реанимационное отделение.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http://vitaportal.ru/sites/default/files/imagecache/slideshow_img/gallery/%5bdate-in-tz%5d/8_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3733800"/>
            <a:ext cx="4037006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229600" cy="5257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/>
              <a:t>Нарушенные потребности:</a:t>
            </a:r>
            <a:r>
              <a:rPr lang="ru-RU" dirty="0" smtClean="0"/>
              <a:t> быть здоровым, есть, пить, выделять, поддерживать состояние, спать, избегать опасности.</a:t>
            </a:r>
          </a:p>
          <a:p>
            <a:pPr marL="0" indent="0" algn="just">
              <a:buNone/>
            </a:pPr>
            <a:r>
              <a:rPr lang="ru-RU" b="1" dirty="0" smtClean="0"/>
              <a:t>Проблемы пациента.</a:t>
            </a:r>
            <a:endParaRPr lang="ru-RU" dirty="0" smtClean="0"/>
          </a:p>
          <a:p>
            <a:pPr marL="0" indent="0" algn="just">
              <a:buNone/>
            </a:pPr>
            <a:r>
              <a:rPr lang="ru-RU" b="1" dirty="0" smtClean="0"/>
              <a:t>Настоящие</a:t>
            </a:r>
            <a:r>
              <a:rPr lang="ru-RU" dirty="0" smtClean="0"/>
              <a:t>: Бледность кожных покровов и слизистых оболочек, холодный пот. Повышение температуры, алый стул, состояние тяжелое, пульс частый АД снижено.</a:t>
            </a:r>
          </a:p>
          <a:p>
            <a:pPr marL="0" indent="0" algn="just">
              <a:buNone/>
            </a:pPr>
            <a:r>
              <a:rPr lang="ru-RU" b="1" dirty="0" smtClean="0"/>
              <a:t>Потенциальная:</a:t>
            </a:r>
            <a:r>
              <a:rPr lang="ru-RU" dirty="0" smtClean="0"/>
              <a:t> геморрагический шок</a:t>
            </a:r>
          </a:p>
          <a:p>
            <a:pPr marL="0" indent="0" algn="just">
              <a:buNone/>
            </a:pPr>
            <a:r>
              <a:rPr lang="ru-RU" b="1" dirty="0" smtClean="0"/>
              <a:t>Приоритетная: </a:t>
            </a:r>
            <a:r>
              <a:rPr lang="ru-RU" dirty="0" smtClean="0"/>
              <a:t>желудочно-кишечное кровотечение.</a:t>
            </a:r>
          </a:p>
          <a:p>
            <a:pPr marL="0" indent="0" algn="just">
              <a:buNone/>
            </a:pPr>
            <a:r>
              <a:rPr lang="ru-RU" b="1" dirty="0" smtClean="0"/>
              <a:t>Цель: </a:t>
            </a:r>
            <a:r>
              <a:rPr lang="ru-RU" dirty="0" err="1" smtClean="0"/>
              <a:t>остоновить</a:t>
            </a:r>
            <a:r>
              <a:rPr lang="ru-RU" dirty="0" smtClean="0"/>
              <a:t> кровотечение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C:\Users\test\Desktop\PR20110213165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latin typeface="Comic Sans MS" pitchFamily="66" charset="0"/>
              </a:rPr>
              <a:t>Алгоритм действий медицинской сестры: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28600" y="1371600"/>
            <a:ext cx="8382000" cy="5105400"/>
          </a:xfrm>
        </p:spPr>
        <p:txBody>
          <a:bodyPr>
            <a:normAutofit fontScale="92500" lnSpcReduction="20000"/>
          </a:bodyPr>
          <a:lstStyle/>
          <a:p>
            <a:pPr marL="361950" lvl="0" indent="-361950" algn="just">
              <a:buFont typeface="Wingdings" pitchFamily="2" charset="2"/>
              <a:buChar char="v"/>
            </a:pPr>
            <a:r>
              <a:rPr lang="ru-RU" dirty="0" smtClean="0"/>
              <a:t>Немедленно вызвать врача -для оказания квалифицированной медицинской помощи.</a:t>
            </a:r>
          </a:p>
          <a:p>
            <a:pPr marL="361950" lvl="0" indent="-361950" algn="just">
              <a:buFont typeface="Wingdings" pitchFamily="2" charset="2"/>
              <a:buChar char="v"/>
            </a:pPr>
            <a:r>
              <a:rPr lang="ru-RU" dirty="0" smtClean="0"/>
              <a:t>Уложить пострадавшего на носилки на бок с </a:t>
            </a:r>
            <a:r>
              <a:rPr lang="ru-RU" dirty="0" err="1" smtClean="0"/>
              <a:t>приподнятием</a:t>
            </a:r>
            <a:r>
              <a:rPr lang="ru-RU" dirty="0" smtClean="0"/>
              <a:t> ножного конца -для кровоснабжения кровью головного мозга и устранения гипоксии</a:t>
            </a:r>
          </a:p>
          <a:p>
            <a:pPr marL="361950" lvl="0" indent="-361950" algn="just">
              <a:buFont typeface="Wingdings" pitchFamily="2" charset="2"/>
              <a:buChar char="v"/>
            </a:pPr>
            <a:r>
              <a:rPr lang="ru-RU" dirty="0" smtClean="0"/>
              <a:t>Ввести внутривенно 10% раствор кальция хлорида 10 мл, 5 % раствор аминокапроновой кислоты до 100мл, 12,5 % раствор </a:t>
            </a:r>
            <a:r>
              <a:rPr lang="ru-RU" dirty="0" err="1" smtClean="0"/>
              <a:t>этамзилата</a:t>
            </a:r>
            <a:r>
              <a:rPr lang="ru-RU" dirty="0" smtClean="0"/>
              <a:t> 2 мл.</a:t>
            </a:r>
          </a:p>
          <a:p>
            <a:pPr marL="361950" lvl="0" indent="-361950" algn="just">
              <a:buFont typeface="Wingdings" pitchFamily="2" charset="2"/>
              <a:buChar char="v"/>
            </a:pPr>
            <a:r>
              <a:rPr lang="ru-RU" dirty="0" smtClean="0"/>
              <a:t>Наложить пузырь со льдом на живот -для остановки внутреннего кровотечения</a:t>
            </a:r>
          </a:p>
          <a:p>
            <a:pPr marL="361950" lvl="0" indent="-361950" algn="just">
              <a:buFont typeface="Wingdings" pitchFamily="2" charset="2"/>
              <a:buChar char="v"/>
            </a:pPr>
            <a:r>
              <a:rPr lang="ru-RU" dirty="0" smtClean="0"/>
              <a:t>Не давать пациенту пить -для предотвращения осложнений</a:t>
            </a:r>
          </a:p>
          <a:p>
            <a:pPr marL="361950" lvl="0" indent="-361950" algn="just">
              <a:buFont typeface="Wingdings" pitchFamily="2" charset="2"/>
              <a:buChar char="v"/>
            </a:pPr>
            <a:r>
              <a:rPr lang="ru-RU" dirty="0" smtClean="0"/>
              <a:t>Госпитализировать в хирургическое отделение -для оказания специализированной медицинской помощи.</a:t>
            </a:r>
          </a:p>
          <a:p>
            <a:pPr marL="361950" indent="0" algn="just">
              <a:buNone/>
            </a:pPr>
            <a:r>
              <a:rPr lang="ru-RU" b="1" dirty="0" smtClean="0"/>
              <a:t>Оценка: </a:t>
            </a:r>
            <a:r>
              <a:rPr lang="ru-RU" dirty="0" smtClean="0"/>
              <a:t>кровотечение уменьшилось</a:t>
            </a:r>
          </a:p>
          <a:p>
            <a:pPr lvl="0">
              <a:buFont typeface="Wingdings" pitchFamily="2" charset="2"/>
              <a:buChar char="v"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5">
      <a:dk1>
        <a:sysClr val="windowText" lastClr="000000"/>
      </a:dk1>
      <a:lt1>
        <a:srgbClr val="E892D8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1072</TotalTime>
  <Words>1385</Words>
  <Application>Microsoft Office PowerPoint</Application>
  <PresentationFormat>Экран (4:3)</PresentationFormat>
  <Paragraphs>171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7" baseType="lpstr">
      <vt:lpstr>Arial</vt:lpstr>
      <vt:lpstr>Calibri</vt:lpstr>
      <vt:lpstr>Comic Sans MS</vt:lpstr>
      <vt:lpstr>Constantia</vt:lpstr>
      <vt:lpstr>Times New Roman</vt:lpstr>
      <vt:lpstr>Wingdings</vt:lpstr>
      <vt:lpstr>Wingdings 2</vt:lpstr>
      <vt:lpstr>Flow</vt:lpstr>
      <vt:lpstr>Презентация PowerPoint</vt:lpstr>
      <vt:lpstr>Введение </vt:lpstr>
      <vt:lpstr>Хронические заболевания кишечника</vt:lpstr>
      <vt:lpstr>Презентация PowerPoint</vt:lpstr>
      <vt:lpstr>Этиология</vt:lpstr>
      <vt:lpstr>Презентация PowerPoint</vt:lpstr>
      <vt:lpstr>Презентация PowerPoint</vt:lpstr>
      <vt:lpstr>Патогенез</vt:lpstr>
      <vt:lpstr>Презентация PowerPoint</vt:lpstr>
      <vt:lpstr>Клиническая картина заболеваний кишечника</vt:lpstr>
      <vt:lpstr>Презентация PowerPoint</vt:lpstr>
      <vt:lpstr>Презентация PowerPoint</vt:lpstr>
      <vt:lpstr>Презентация PowerPoint</vt:lpstr>
      <vt:lpstr>Потенциальные проблемы   </vt:lpstr>
      <vt:lpstr>Диагностика</vt:lpstr>
      <vt:lpstr>Презентация PowerPoint</vt:lpstr>
      <vt:lpstr>Лечение хронических заболеваний кишечника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Профилактика </vt:lpstr>
      <vt:lpstr>Презентация PowerPoint</vt:lpstr>
      <vt:lpstr>Анализ сестринских вмешательств</vt:lpstr>
      <vt:lpstr>Презентация PowerPoint</vt:lpstr>
      <vt:lpstr>План ухода: </vt:lpstr>
      <vt:lpstr>Презентация PowerPoint</vt:lpstr>
      <vt:lpstr>Презентация PowerPoint</vt:lpstr>
      <vt:lpstr>Алгоритм действий медицинской сестры: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1</cp:lastModifiedBy>
  <cp:revision>131</cp:revision>
  <dcterms:created xsi:type="dcterms:W3CDTF">2010-03-27T17:48:47Z</dcterms:created>
  <dcterms:modified xsi:type="dcterms:W3CDTF">2020-05-19T09:10:09Z</dcterms:modified>
</cp:coreProperties>
</file>